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4" r:id="rId1"/>
  </p:sldMasterIdLst>
  <p:notesMasterIdLst>
    <p:notesMasterId r:id="rId26"/>
  </p:notesMasterIdLst>
  <p:handoutMasterIdLst>
    <p:handoutMasterId r:id="rId27"/>
  </p:handoutMasterIdLst>
  <p:sldIdLst>
    <p:sldId id="286" r:id="rId2"/>
    <p:sldId id="284" r:id="rId3"/>
    <p:sldId id="304" r:id="rId4"/>
    <p:sldId id="262" r:id="rId5"/>
    <p:sldId id="265" r:id="rId6"/>
    <p:sldId id="285" r:id="rId7"/>
    <p:sldId id="275" r:id="rId8"/>
    <p:sldId id="277" r:id="rId9"/>
    <p:sldId id="290" r:id="rId10"/>
    <p:sldId id="302" r:id="rId11"/>
    <p:sldId id="306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5" r:id="rId24"/>
    <p:sldId id="289" r:id="rId25"/>
  </p:sldIdLst>
  <p:sldSz cx="9144000" cy="6858000" type="screen4x3"/>
  <p:notesSz cx="6888163" cy="100187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678"/>
    <a:srgbClr val="6AB5FA"/>
    <a:srgbClr val="70F476"/>
    <a:srgbClr val="E2A282"/>
    <a:srgbClr val="F470EB"/>
    <a:srgbClr val="EEEE76"/>
    <a:srgbClr val="6D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40" autoAdjust="0"/>
    <p:restoredTop sz="86408" autoAdjust="0"/>
  </p:normalViewPr>
  <p:slideViewPr>
    <p:cSldViewPr>
      <p:cViewPr varScale="1">
        <p:scale>
          <a:sx n="57" d="100"/>
          <a:sy n="57" d="100"/>
        </p:scale>
        <p:origin x="1050" y="60"/>
      </p:cViewPr>
      <p:guideLst>
        <p:guide orient="horz" pos="2160"/>
        <p:guide pos="2835"/>
      </p:guideLst>
    </p:cSldViewPr>
  </p:slideViewPr>
  <p:outlineViewPr>
    <p:cViewPr>
      <p:scale>
        <a:sx n="25" d="100"/>
        <a:sy n="25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Nowack" userId="14c4881cb00609df" providerId="LiveId" clId="{35CEDA80-696E-40E4-86DB-011E9AB76BE9}"/>
    <pc:docChg chg="modSld">
      <pc:chgData name="Sandra Nowack" userId="14c4881cb00609df" providerId="LiveId" clId="{35CEDA80-696E-40E4-86DB-011E9AB76BE9}" dt="2024-11-17T12:43:15.366" v="5" actId="20577"/>
      <pc:docMkLst>
        <pc:docMk/>
      </pc:docMkLst>
      <pc:sldChg chg="modSp">
        <pc:chgData name="Sandra Nowack" userId="14c4881cb00609df" providerId="LiveId" clId="{35CEDA80-696E-40E4-86DB-011E9AB76BE9}" dt="2024-11-17T12:43:15.366" v="5" actId="20577"/>
        <pc:sldMkLst>
          <pc:docMk/>
          <pc:sldMk cId="0" sldId="275"/>
        </pc:sldMkLst>
        <pc:spChg chg="mod">
          <ac:chgData name="Sandra Nowack" userId="14c4881cb00609df" providerId="LiveId" clId="{35CEDA80-696E-40E4-86DB-011E9AB76BE9}" dt="2024-11-17T12:43:15.366" v="5" actId="20577"/>
          <ac:spMkLst>
            <pc:docMk/>
            <pc:sldMk cId="0" sldId="275"/>
            <ac:spMk id="1126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21FFB7-08F6-422B-9FEA-C43CA9AC96F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285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856285-4B59-49E6-951D-AB239A80FBB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7797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24580" name="Foliennummernplatzhalt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ADF40-407B-4B43-A043-60292516FB65}" type="slidenum">
              <a:rPr lang="de-DE" altLang="de-DE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2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87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5F8299-14FD-4A49-BB8D-34C8811EFD5E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71218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87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D1E7CF-8BA5-4881-AFC2-3C694667D854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3229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87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D1E7CF-8BA5-4881-AFC2-3C694667D854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639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67A68-E151-B08F-E7BF-7A8685747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>
            <a:extLst>
              <a:ext uri="{FF2B5EF4-FFF2-40B4-BE49-F238E27FC236}">
                <a16:creationId xmlns:a16="http://schemas.microsoft.com/office/drawing/2014/main" id="{55650292-6492-DB20-31E3-A3FD6F66A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>
            <a:extLst>
              <a:ext uri="{FF2B5EF4-FFF2-40B4-BE49-F238E27FC236}">
                <a16:creationId xmlns:a16="http://schemas.microsoft.com/office/drawing/2014/main" id="{92AA5107-508D-7A69-9685-0CF966E0F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4820" name="Foliennummernplatzhalter 3">
            <a:extLst>
              <a:ext uri="{FF2B5EF4-FFF2-40B4-BE49-F238E27FC236}">
                <a16:creationId xmlns:a16="http://schemas.microsoft.com/office/drawing/2014/main" id="{B5934561-D0C0-D031-7426-E6846ABB88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87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D1E7CF-8BA5-4881-AFC2-3C694667D854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5147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56285-4B59-49E6-951D-AB239A80FBB3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625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" name="Rectangle 10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7125" y="1828800"/>
            <a:ext cx="990600" cy="228600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25BF959-7796-4C09-BD6F-67FEC1C725B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118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8"/>
            <p:cNvSpPr/>
            <p:nvPr/>
          </p:nvSpPr>
          <p:spPr>
            <a:xfrm>
              <a:off x="422275" y="401616"/>
              <a:ext cx="8326438" cy="3141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" name="Rectangle 13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4589A-185F-4365-AA84-07881607692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8884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Rectangle 7"/>
            <p:cNvSpPr/>
            <p:nvPr/>
          </p:nvSpPr>
          <p:spPr>
            <a:xfrm>
              <a:off x="485775" y="4343162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8"/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" name="Rectangle 1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91D70-735A-4F8D-80B3-A7DA232FD44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6730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" name="TextBox 11"/>
          <p:cNvSpPr txBox="1"/>
          <p:nvPr/>
        </p:nvSpPr>
        <p:spPr bwMode="gray">
          <a:xfrm>
            <a:off x="7034213" y="2898775"/>
            <a:ext cx="660400" cy="13239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/>
              <a:t>”</a:t>
            </a:r>
          </a:p>
        </p:txBody>
      </p:sp>
      <p:sp>
        <p:nvSpPr>
          <p:cNvPr id="18" name="TextBox 10"/>
          <p:cNvSpPr txBox="1"/>
          <p:nvPr/>
        </p:nvSpPr>
        <p:spPr bwMode="gray">
          <a:xfrm>
            <a:off x="652463" y="590550"/>
            <a:ext cx="600075" cy="13223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/>
              <a:t>“</a:t>
            </a:r>
          </a:p>
        </p:txBody>
      </p:sp>
      <p:sp>
        <p:nvSpPr>
          <p:cNvPr id="19" name="Rectangle 2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3C086-8822-4439-B6D1-E4702FED2C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15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" name="Rectangle 1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6CC88-0266-4A03-931D-8683BD8F5D9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4125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8"/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9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24B65-1DCA-49BD-9730-A9E7349423F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981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0"/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1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302C-6A6F-4D95-B9D3-0F6B788D590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234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6310E-D838-4C70-A3EB-76BDBC55CE1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21653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Rectangle 7"/>
            <p:cNvSpPr/>
            <p:nvPr/>
          </p:nvSpPr>
          <p:spPr bwMode="gray">
            <a:xfrm>
              <a:off x="414338" y="401616"/>
              <a:ext cx="4611687" cy="6054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" name="Rectangle 13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8B5B7-BB9A-48A1-980E-EA513E68B74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202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304800"/>
            <a:ext cx="7243762" cy="1216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BCE7B-85A1-4148-AA26-83C2BD34071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3066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B4E6B-A3A6-425C-8CA4-9A1AD954673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146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8D743-C20A-42CA-BF13-42E2DDAFC96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70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Rectangle 8"/>
            <p:cNvSpPr/>
            <p:nvPr/>
          </p:nvSpPr>
          <p:spPr bwMode="gray">
            <a:xfrm>
              <a:off x="5283200" y="401616"/>
              <a:ext cx="3465513" cy="6054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737475" y="7938"/>
            <a:ext cx="685800" cy="1098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5338471-7EDB-4CD5-92A1-F4AFAE3DB5E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962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F42F0-3A6E-4365-B0CE-CD0F64CA5D7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522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B1FE-ACB9-423B-9AFF-EDDAF5C31E3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8708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144A4-AB76-445F-B987-13A363A88EE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909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90B44-321D-43A3-ACFC-9511A0846F6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344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Rectangle 7"/>
            <p:cNvSpPr/>
            <p:nvPr/>
          </p:nvSpPr>
          <p:spPr>
            <a:xfrm>
              <a:off x="5283200" y="401616"/>
              <a:ext cx="3465513" cy="6054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8"/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" name="Rectangle 13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2B3D2-9C99-4608-8DCC-A451B73F572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518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Rectangle 7"/>
            <p:cNvSpPr/>
            <p:nvPr/>
          </p:nvSpPr>
          <p:spPr>
            <a:xfrm>
              <a:off x="5283200" y="401616"/>
              <a:ext cx="3465513" cy="6054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8"/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" name="Rectangle 13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ABA99-1A2E-4F19-A8A2-0A532C6744D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075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2" name="Freeform 18"/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gray">
          <a:xfrm>
            <a:off x="866775" y="927100"/>
            <a:ext cx="63436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6775" y="2489200"/>
            <a:ext cx="634365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038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" name="Rectangle 2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738" y="295275"/>
            <a:ext cx="790575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4D6041F-134A-491E-A4CD-5C61ACBACC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16" r:id="rId2"/>
    <p:sldLayoutId id="2147484323" r:id="rId3"/>
    <p:sldLayoutId id="2147484317" r:id="rId4"/>
    <p:sldLayoutId id="2147484318" r:id="rId5"/>
    <p:sldLayoutId id="2147484319" r:id="rId6"/>
    <p:sldLayoutId id="2147484324" r:id="rId7"/>
    <p:sldLayoutId id="2147484325" r:id="rId8"/>
    <p:sldLayoutId id="2147484326" r:id="rId9"/>
    <p:sldLayoutId id="2147484327" r:id="rId10"/>
    <p:sldLayoutId id="2147484328" r:id="rId11"/>
    <p:sldLayoutId id="2147484329" r:id="rId12"/>
    <p:sldLayoutId id="2147484330" r:id="rId13"/>
    <p:sldLayoutId id="2147484331" r:id="rId14"/>
    <p:sldLayoutId id="2147484332" r:id="rId15"/>
    <p:sldLayoutId id="2147484333" r:id="rId16"/>
    <p:sldLayoutId id="2147484334" r:id="rId17"/>
    <p:sldLayoutId id="2147484320" r:id="rId18"/>
    <p:sldLayoutId id="2147484321" r:id="rId1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helptourists.files.wordpress.com/2010/08/fragezeichen1.gi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292225"/>
            <a:ext cx="4465637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762000" y="4267200"/>
            <a:ext cx="8077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de-DE" altLang="de-DE" sz="3800" dirty="0">
                <a:solidFill>
                  <a:srgbClr val="FE6678"/>
                </a:solidFill>
                <a:latin typeface="Verdana" panose="020B0604030504040204" pitchFamily="34" charset="0"/>
              </a:rPr>
              <a:t>Herzlich </a:t>
            </a:r>
            <a:r>
              <a:rPr lang="de-DE" altLang="de-DE" sz="3800" dirty="0" smtClean="0">
                <a:solidFill>
                  <a:srgbClr val="FE6678"/>
                </a:solidFill>
                <a:latin typeface="Verdana" panose="020B0604030504040204" pitchFamily="34" charset="0"/>
              </a:rPr>
              <a:t>willkommen </a:t>
            </a:r>
            <a:endParaRPr lang="de-DE" altLang="de-DE" sz="3800" dirty="0">
              <a:solidFill>
                <a:srgbClr val="FE6678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de-DE" altLang="de-DE" sz="3800" dirty="0">
                <a:solidFill>
                  <a:srgbClr val="FE6678"/>
                </a:solidFill>
                <a:latin typeface="Verdana" panose="020B0604030504040204" pitchFamily="34" charset="0"/>
              </a:rPr>
              <a:t>zum Elternabend </a:t>
            </a:r>
          </a:p>
          <a:p>
            <a:pPr eaLnBrk="1" hangingPunct="1"/>
            <a:r>
              <a:rPr lang="de-DE" altLang="de-DE" sz="3800" dirty="0">
                <a:solidFill>
                  <a:srgbClr val="FE6678"/>
                </a:solidFill>
                <a:latin typeface="Verdana" panose="020B0604030504040204" pitchFamily="34" charset="0"/>
              </a:rPr>
              <a:t>an der Grundschule </a:t>
            </a:r>
            <a:r>
              <a:rPr lang="de-DE" altLang="de-DE" sz="3800" dirty="0" err="1">
                <a:solidFill>
                  <a:srgbClr val="FE6678"/>
                </a:solidFill>
                <a:latin typeface="Verdana" panose="020B0604030504040204" pitchFamily="34" charset="0"/>
              </a:rPr>
              <a:t>Klettham</a:t>
            </a:r>
            <a:r>
              <a:rPr lang="de-DE" altLang="de-DE" sz="3800" dirty="0">
                <a:solidFill>
                  <a:srgbClr val="FE6678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/>
            <a:endParaRPr lang="de-DE" altLang="de-DE" sz="3800" dirty="0">
              <a:solidFill>
                <a:srgbClr val="FE6678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 advTm="902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Logo Grundschule Klett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737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1214438" y="764704"/>
            <a:ext cx="7500937" cy="9715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sz="2900" dirty="0"/>
              <a:t>Hinweise zur Einschulung </a:t>
            </a:r>
            <a:br>
              <a:rPr lang="de-DE" altLang="de-DE" sz="2900" dirty="0"/>
            </a:br>
            <a:r>
              <a:rPr lang="de-DE" altLang="de-DE" sz="2900" dirty="0"/>
              <a:t>2025/2026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66775" y="2489200"/>
            <a:ext cx="7737475" cy="38195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Schuleinschreibung: (Digitale Anmeldung)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Infoschreiben </a:t>
            </a:r>
            <a:r>
              <a:rPr lang="de-DE" alt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QR </a:t>
            </a: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Code zur Schulanmeldung in der Einladung zum Schulspiel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 dann ist die digitale Anmeldung möglich (Sekretariat hilft jederzeit)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Schuleinschreibetag am 26.03.2025 (späteste Anmeldung)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de-DE" alt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de-DE" alt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de-DE" altLang="de-DE" sz="21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BFA375F-CEF3-A03F-623B-562C1A71E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Logo Grundschule Klettham">
            <a:extLst>
              <a:ext uri="{FF2B5EF4-FFF2-40B4-BE49-F238E27FC236}">
                <a16:creationId xmlns:a16="http://schemas.microsoft.com/office/drawing/2014/main" id="{31D287E9-CC23-F515-05BC-63FFE8372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737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>
            <a:extLst>
              <a:ext uri="{FF2B5EF4-FFF2-40B4-BE49-F238E27FC236}">
                <a16:creationId xmlns:a16="http://schemas.microsoft.com/office/drawing/2014/main" id="{8B1890D1-4407-FD9E-5EC7-A46689FF2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4438" y="764704"/>
            <a:ext cx="7500937" cy="9715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sz="2900" dirty="0"/>
              <a:t>Hinweise zur Einschulung </a:t>
            </a:r>
            <a:br>
              <a:rPr lang="de-DE" altLang="de-DE" sz="2900" dirty="0"/>
            </a:br>
            <a:r>
              <a:rPr lang="de-DE" altLang="de-DE" sz="2900" dirty="0"/>
              <a:t>2025/2026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2F3509C-182A-0B5E-B7CC-F018676A0C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6775" y="2489200"/>
            <a:ext cx="7737475" cy="3819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de-DE" alt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Schnuppertag: Anfang Juli 2025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de-DE" alt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Schulsprengel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de-DE" alt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de-DE" altLang="de-DE" sz="21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8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/>
              <a:t>Der Ernst des Lebens</a:t>
            </a:r>
          </a:p>
        </p:txBody>
      </p:sp>
      <p:pic>
        <p:nvPicPr>
          <p:cNvPr id="35843" name="Inhaltsplatzhalt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2565400"/>
            <a:ext cx="2990850" cy="3530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/>
              <a:t>Der Ernst des Lebens</a:t>
            </a:r>
          </a:p>
        </p:txBody>
      </p:sp>
      <p:pic>
        <p:nvPicPr>
          <p:cNvPr id="36867" name="Inhaltsplatzhalter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400300"/>
            <a:ext cx="2598738" cy="3530600"/>
          </a:xfrm>
        </p:spPr>
      </p:pic>
      <p:pic>
        <p:nvPicPr>
          <p:cNvPr id="36868" name="Grafik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2824163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/>
              <a:t>Der Ernst des Lebens</a:t>
            </a:r>
          </a:p>
        </p:txBody>
      </p:sp>
      <p:pic>
        <p:nvPicPr>
          <p:cNvPr id="37891" name="Inhaltsplatzhalt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1275" y="2370138"/>
            <a:ext cx="2647950" cy="3530600"/>
          </a:xfrm>
        </p:spPr>
      </p:pic>
      <p:pic>
        <p:nvPicPr>
          <p:cNvPr id="37892" name="Grafi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213100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/>
              <a:t>Der Ernst des Lebens</a:t>
            </a:r>
          </a:p>
        </p:txBody>
      </p:sp>
      <p:pic>
        <p:nvPicPr>
          <p:cNvPr id="38915" name="Inhaltsplatzhalt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8025" y="2565400"/>
            <a:ext cx="2647950" cy="3530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/>
              <a:t>Der Ernst des Lebens</a:t>
            </a:r>
          </a:p>
        </p:txBody>
      </p:sp>
      <p:pic>
        <p:nvPicPr>
          <p:cNvPr id="39939" name="Inhaltsplatzhalt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2636838"/>
            <a:ext cx="2774950" cy="3530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/>
              <a:t>Der Ernst des Lebens</a:t>
            </a:r>
          </a:p>
        </p:txBody>
      </p:sp>
      <p:pic>
        <p:nvPicPr>
          <p:cNvPr id="40963" name="Inhaltsplatzhalt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2708275"/>
            <a:ext cx="2647950" cy="3530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/>
              <a:t>Der Ernst des Lebens</a:t>
            </a:r>
          </a:p>
        </p:txBody>
      </p:sp>
      <p:pic>
        <p:nvPicPr>
          <p:cNvPr id="41987" name="Inhaltsplatzhalter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2781300"/>
            <a:ext cx="2647950" cy="3530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/>
              <a:t>Der Ernst des Lebens</a:t>
            </a:r>
          </a:p>
        </p:txBody>
      </p:sp>
      <p:pic>
        <p:nvPicPr>
          <p:cNvPr id="43011" name="Inhaltsplatzhalt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4713" y="2671763"/>
            <a:ext cx="2647950" cy="3530600"/>
          </a:xfrm>
        </p:spPr>
      </p:pic>
      <p:pic>
        <p:nvPicPr>
          <p:cNvPr id="43012" name="Grafik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686050"/>
            <a:ext cx="264795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00125"/>
            <a:ext cx="7772400" cy="1362075"/>
          </a:xfrm>
        </p:spPr>
        <p:txBody>
          <a:bodyPr/>
          <a:lstStyle/>
          <a:p>
            <a:pPr algn="ctr" eaLnBrk="1" hangingPunct="1"/>
            <a:r>
              <a:rPr lang="de-DE" altLang="de-DE"/>
              <a:t>Schulfähigkeit </a:t>
            </a:r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323850" y="2492375"/>
            <a:ext cx="4391025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de-DE" altLang="de-DE" b="1" dirty="0">
                <a:latin typeface="Verdana" panose="020B0604030504040204" pitchFamily="34" charset="0"/>
              </a:rPr>
              <a:t>Sozial emotionale Schulfähigkeit</a:t>
            </a:r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4876800" y="4724400"/>
            <a:ext cx="3995738" cy="1633538"/>
          </a:xfrm>
          <a:prstGeom prst="ellipse">
            <a:avLst/>
          </a:prstGeom>
          <a:solidFill>
            <a:srgbClr val="70F47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de-DE" altLang="de-DE" b="1">
                <a:latin typeface="Verdana" panose="020B0604030504040204" pitchFamily="34" charset="0"/>
              </a:rPr>
              <a:t>Körperliche Schulfähigkeit</a:t>
            </a: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2895600" y="3505200"/>
            <a:ext cx="4321175" cy="1658938"/>
          </a:xfrm>
          <a:prstGeom prst="ellipse">
            <a:avLst/>
          </a:prstGeom>
          <a:solidFill>
            <a:srgbClr val="EEEE7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de-DE" altLang="de-DE" b="1">
                <a:latin typeface="Verdana" panose="020B0604030504040204" pitchFamily="34" charset="0"/>
              </a:rPr>
              <a:t>Kognitive Schulfähigkeit</a:t>
            </a:r>
          </a:p>
        </p:txBody>
      </p:sp>
      <p:pic>
        <p:nvPicPr>
          <p:cNvPr id="23558" name="Picture 7" descr="Logo Grundschule Kletth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85737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55625" y="5141913"/>
            <a:ext cx="43211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600">
                <a:solidFill>
                  <a:schemeClr val="bg1"/>
                </a:solidFill>
                <a:latin typeface="Verdana" panose="020B0604030504040204" pitchFamily="34" charset="0"/>
              </a:rPr>
              <a:t>wichtig für den Schulbeginn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600">
                <a:solidFill>
                  <a:schemeClr val="bg1"/>
                </a:solidFill>
                <a:latin typeface="Verdana" panose="020B0604030504040204" pitchFamily="34" charset="0"/>
              </a:rPr>
              <a:t>wird in den Kindertagesstätten bereits angebahnt</a:t>
            </a:r>
          </a:p>
        </p:txBody>
      </p:sp>
    </p:spTree>
    <p:custDataLst>
      <p:tags r:id="rId1"/>
    </p:custDataLst>
  </p:cSld>
  <p:clrMapOvr>
    <a:masterClrMapping/>
  </p:clrMapOvr>
  <p:transition spd="slow" advTm="34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 autoUpdateAnimBg="0"/>
      <p:bldP spid="2054" grpId="0" animBg="1" autoUpdateAnimBg="0"/>
      <p:bldP spid="205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/>
              <a:t>Der Ernst des Lebens</a:t>
            </a:r>
          </a:p>
        </p:txBody>
      </p:sp>
      <p:pic>
        <p:nvPicPr>
          <p:cNvPr id="44035" name="Inhaltsplatzhalt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708275"/>
            <a:ext cx="2647950" cy="3530600"/>
          </a:xfrm>
        </p:spPr>
      </p:pic>
      <p:pic>
        <p:nvPicPr>
          <p:cNvPr id="44036" name="Grafik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2708275"/>
            <a:ext cx="264795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/>
              <a:t>Der Ernst des Lebens</a:t>
            </a:r>
          </a:p>
        </p:txBody>
      </p:sp>
      <p:pic>
        <p:nvPicPr>
          <p:cNvPr id="45059" name="Inhaltsplatzhalt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2636838"/>
            <a:ext cx="2647950" cy="35306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/>
              <a:t>Der Ernst des Lebens</a:t>
            </a:r>
          </a:p>
        </p:txBody>
      </p:sp>
      <p:pic>
        <p:nvPicPr>
          <p:cNvPr id="46083" name="Inhaltsplatzhalt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8025" y="2636838"/>
            <a:ext cx="2647950" cy="3530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Offene Fragen</a:t>
            </a:r>
          </a:p>
        </p:txBody>
      </p:sp>
      <p:pic>
        <p:nvPicPr>
          <p:cNvPr id="3" name="Picture 6" descr="http://helptourists.files.wordpress.com/2010/08/fragezeichen1.g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29718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68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280400" cy="1655763"/>
          </a:xfrm>
        </p:spPr>
        <p:txBody>
          <a:bodyPr/>
          <a:lstStyle/>
          <a:p>
            <a:pPr algn="ctr" eaLnBrk="1" hangingPunct="1"/>
            <a:r>
              <a:rPr lang="de-DE" altLang="de-DE" dirty="0"/>
              <a:t>Wir freuen uns auf Ihr Kind!</a:t>
            </a:r>
          </a:p>
        </p:txBody>
      </p:sp>
      <p:sp>
        <p:nvSpPr>
          <p:cNvPr id="47107" name="Inhaltsplatzhalter 2"/>
          <p:cNvSpPr>
            <a:spLocks noGrp="1" noChangeArrowheads="1"/>
          </p:cNvSpPr>
          <p:nvPr>
            <p:ph idx="1"/>
          </p:nvPr>
        </p:nvSpPr>
        <p:spPr>
          <a:xfrm>
            <a:off x="866775" y="2489200"/>
            <a:ext cx="7666038" cy="35306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de-DE" altLang="de-DE"/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de-DE" altLang="de-DE" sz="4400"/>
              <a:t>Vielen Dank für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de-DE" altLang="de-DE" sz="4400"/>
              <a:t>Ihre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de-DE" altLang="de-DE" sz="4400"/>
              <a:t>Aufmerksamkeit</a:t>
            </a:r>
          </a:p>
        </p:txBody>
      </p:sp>
      <p:pic>
        <p:nvPicPr>
          <p:cNvPr id="47108" name="Picture 7" descr="Logo Grundschule Klett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737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052513"/>
            <a:ext cx="7560890" cy="5762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dirty="0"/>
              <a:t>		1. Sozial emotionale Schulfähigkeit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Selbstständigkeit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Regelbewusstsein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Zeitmanagement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Gruppenfähigkeit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Konfliktverhalten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Emotionale Stabilität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Konzentrationsfähigkeit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altLang="de-DE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altLang="de-DE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629" name="Picture 7" descr="Logo Grundschule Klett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85737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636838"/>
            <a:ext cx="2971800" cy="2741612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0659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052513"/>
            <a:ext cx="6553200" cy="5762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dirty="0"/>
              <a:t>		2. Kognitive Schulfähigkeit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Formwahrnehmung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600">
                <a:solidFill>
                  <a:schemeClr val="tx1">
                    <a:lumMod val="75000"/>
                    <a:lumOff val="25000"/>
                  </a:schemeClr>
                </a:solidFill>
              </a:rPr>
              <a:t>Mengenerfassung</a:t>
            </a:r>
            <a:endParaRPr lang="de-DE" altLang="de-DE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Sprache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Gliederungsfähigkeit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de-DE" altLang="de-DE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altLang="de-DE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628" name="Picture 4" descr="j02404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24175"/>
            <a:ext cx="22145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Logo Grundschule Klett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85737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Logo Grundschule Klett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4188" cy="11430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48965"/>
            <a:ext cx="7964487" cy="1539875"/>
          </a:xfrm>
        </p:spPr>
        <p:txBody>
          <a:bodyPr/>
          <a:lstStyle/>
          <a:p>
            <a:pPr algn="ctr" eaLnBrk="1" hangingPunct="1"/>
            <a:r>
              <a:rPr lang="de-DE" altLang="de-DE" sz="2900" dirty="0"/>
              <a:t>3. Körperliche Schulfähigkeit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349500"/>
            <a:ext cx="3846512" cy="2519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2200" dirty="0"/>
              <a:t>Grobmotorik</a:t>
            </a:r>
          </a:p>
          <a:p>
            <a:pPr eaLnBrk="1" hangingPunct="1">
              <a:lnSpc>
                <a:spcPct val="80000"/>
              </a:lnSpc>
            </a:pPr>
            <a:endParaRPr lang="de-DE" altLang="de-DE" sz="2200" dirty="0"/>
          </a:p>
          <a:p>
            <a:pPr eaLnBrk="1" hangingPunct="1">
              <a:lnSpc>
                <a:spcPct val="80000"/>
              </a:lnSpc>
            </a:pPr>
            <a:r>
              <a:rPr lang="de-DE" altLang="de-DE" sz="2200" dirty="0"/>
              <a:t>Feinmotorik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de-DE" altLang="de-DE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de-DE" altLang="de-DE" sz="22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de-DE" altLang="de-DE" sz="2200" dirty="0"/>
          </a:p>
        </p:txBody>
      </p:sp>
      <p:pic>
        <p:nvPicPr>
          <p:cNvPr id="276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2349500"/>
            <a:ext cx="4343400" cy="3697288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 noChangeArrowheads="1"/>
          </p:cNvSpPr>
          <p:nvPr>
            <p:ph type="title"/>
          </p:nvPr>
        </p:nvSpPr>
        <p:spPr>
          <a:xfrm>
            <a:off x="500063" y="556791"/>
            <a:ext cx="8075612" cy="1216025"/>
          </a:xfrm>
        </p:spPr>
        <p:txBody>
          <a:bodyPr/>
          <a:lstStyle/>
          <a:p>
            <a:pPr algn="ctr" eaLnBrk="1" hangingPunct="1"/>
            <a:r>
              <a:rPr lang="de-DE" altLang="de-DE" dirty="0"/>
              <a:t>      </a:t>
            </a:r>
            <a:r>
              <a:rPr lang="de-DE" altLang="de-DE" sz="2900" dirty="0"/>
              <a:t>4. Der Schulkindergarten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420938"/>
            <a:ext cx="8001000" cy="3751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Informationen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altLang="de-D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700" name="Picture 7" descr="Logo Grundschule Klett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7375" cy="1211263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90800"/>
            <a:ext cx="2857500" cy="247967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838200"/>
            <a:ext cx="5807075" cy="798513"/>
          </a:xfrm>
        </p:spPr>
        <p:txBody>
          <a:bodyPr/>
          <a:lstStyle/>
          <a:p>
            <a:pPr algn="ctr" eaLnBrk="1" hangingPunct="1"/>
            <a:r>
              <a:rPr lang="de-DE" altLang="de-DE" sz="2900" dirty="0"/>
              <a:t>5. Das Schulspiel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de-DE" altLang="de-DE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Alle Kinder werden dazu eingeladen.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altLang="de-DE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Termin: vom </a:t>
            </a:r>
            <a:r>
              <a:rPr lang="de-DE" alt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17.02. - 26.02.2025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de-DE" altLang="de-DE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Schulspiel ist ein Diagnosemittel, damit ihr Kind bis zum Schuleintritt gezielt gefördert werden kann.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altLang="de-DE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Beratungsgespräche sind im Vorfeld möglich.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altLang="de-DE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de-DE" altLang="de-DE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de-DE" altLang="de-DE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de-DE" altLang="de-DE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de-DE" altLang="de-DE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de-DE" altLang="de-DE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24" name="Picture 7" descr="Logo Grundschule Klett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737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Logo Grundschule Klett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737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1115616" y="764704"/>
            <a:ext cx="7500937" cy="900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sz="2900" dirty="0"/>
              <a:t>6. Hinweise zur Einschulung </a:t>
            </a:r>
            <a:br>
              <a:rPr lang="de-DE" altLang="de-DE" sz="2900" dirty="0"/>
            </a:br>
            <a:r>
              <a:rPr lang="de-DE" altLang="de-DE" sz="2900" dirty="0"/>
              <a:t>2025/26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66775" y="2489200"/>
            <a:ext cx="7848600" cy="38925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Regulär</a:t>
            </a:r>
            <a:r>
              <a:rPr lang="de-DE" altLang="de-DE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schulpflichtig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sind alle Kinder, die bis zum 30. Juni 2025 sechs Jahre alt werden, bereits einmal zurückgestellt oder verschoben wurden.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de-DE" alt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Einschulungskorridor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Eltern,</a:t>
            </a: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deren</a:t>
            </a: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Kinder im Zeitraum vom </a:t>
            </a: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Juli bis zum 30. September 2025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sechs Jahre alt werden, können durch einen schriftlichen Antrag die Einschulung ihres Kindes um ein Jahr verschieben.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Frist des Antrags: </a:t>
            </a:r>
            <a:r>
              <a:rPr lang="de-DE" altLang="de-DE" sz="2000" b="1" dirty="0" smtClean="0">
                <a:solidFill>
                  <a:schemeClr val="tx1"/>
                </a:solidFill>
              </a:rPr>
              <a:t>10. </a:t>
            </a:r>
            <a:r>
              <a:rPr lang="de-DE" altLang="de-DE" sz="2000" b="1" dirty="0">
                <a:solidFill>
                  <a:schemeClr val="tx1"/>
                </a:solidFill>
              </a:rPr>
              <a:t>April 2025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Korridorkinder durchlaufen das gleiche Einschulungsverfahren wie alle anderen Kinder.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de-DE" altLang="de-DE" sz="21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Logo Grundschule Klett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737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1214438" y="764704"/>
            <a:ext cx="7500937" cy="9715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sz="2900" dirty="0"/>
              <a:t>Hinweise zur Einschulung </a:t>
            </a:r>
            <a:br>
              <a:rPr lang="de-DE" altLang="de-DE" sz="2900" dirty="0"/>
            </a:br>
            <a:r>
              <a:rPr lang="de-DE" altLang="de-DE" sz="2900" dirty="0"/>
              <a:t>2025/2026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66775" y="2489200"/>
            <a:ext cx="7737475" cy="3819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de-DE" alt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Auf Antrag der Eltern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können</a:t>
            </a: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Kinder, die vom 1. Oktober bis zum 31. Dezember 2025 sechs Jahre alt werden, eingeschult werden.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DE" alt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Auch Kinder, die nach dem 31. Dezember 2025 sechs Jahre alt werden, können auf</a:t>
            </a:r>
            <a:r>
              <a:rPr lang="de-DE" altLang="de-DE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Antrag der Eltern eingeschult werden – aber nur mit schulpsychologischem Gutachten.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de-DE" alt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de-DE" altLang="de-DE" sz="21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7.6|7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368</Words>
  <Application>Microsoft Office PowerPoint</Application>
  <PresentationFormat>Bildschirmpräsentation (4:3)</PresentationFormat>
  <Paragraphs>90</Paragraphs>
  <Slides>24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Comic Sans MS</vt:lpstr>
      <vt:lpstr>Verdana</vt:lpstr>
      <vt:lpstr>Wingdings</vt:lpstr>
      <vt:lpstr>Wingdings 3</vt:lpstr>
      <vt:lpstr>Ion-Sitzungssaal</vt:lpstr>
      <vt:lpstr>PowerPoint-Präsentation</vt:lpstr>
      <vt:lpstr>Schulfähigkeit </vt:lpstr>
      <vt:lpstr>  1. Sozial emotionale Schulfähigkeit</vt:lpstr>
      <vt:lpstr>  2. Kognitive Schulfähigkeit</vt:lpstr>
      <vt:lpstr>3. Körperliche Schulfähigkeit</vt:lpstr>
      <vt:lpstr>      4. Der Schulkindergarten</vt:lpstr>
      <vt:lpstr>5. Das Schulspiel</vt:lpstr>
      <vt:lpstr>6. Hinweise zur Einschulung  2025/26</vt:lpstr>
      <vt:lpstr>Hinweise zur Einschulung  2025/2026</vt:lpstr>
      <vt:lpstr>Hinweise zur Einschulung  2025/2026</vt:lpstr>
      <vt:lpstr>Hinweise zur Einschulung  2025/2026</vt:lpstr>
      <vt:lpstr>Der Ernst des Lebens</vt:lpstr>
      <vt:lpstr>Der Ernst des Lebens</vt:lpstr>
      <vt:lpstr>Der Ernst des Lebens</vt:lpstr>
      <vt:lpstr>Der Ernst des Lebens</vt:lpstr>
      <vt:lpstr>Der Ernst des Lebens</vt:lpstr>
      <vt:lpstr>Der Ernst des Lebens</vt:lpstr>
      <vt:lpstr>Der Ernst des Lebens</vt:lpstr>
      <vt:lpstr>Der Ernst des Lebens</vt:lpstr>
      <vt:lpstr>Der Ernst des Lebens</vt:lpstr>
      <vt:lpstr>Der Ernst des Lebens</vt:lpstr>
      <vt:lpstr>Der Ernst des Lebens</vt:lpstr>
      <vt:lpstr>Offene Fragen</vt:lpstr>
      <vt:lpstr>Wir freuen uns auf Ihr Kind!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Schulfähigkeit - Schulreife</dc:title>
  <dc:creator>Angelika Poth</dc:creator>
  <cp:lastModifiedBy>Rektorat</cp:lastModifiedBy>
  <cp:revision>146</cp:revision>
  <cp:lastPrinted>2015-11-10T15:58:34Z</cp:lastPrinted>
  <dcterms:created xsi:type="dcterms:W3CDTF">2008-06-14T18:50:05Z</dcterms:created>
  <dcterms:modified xsi:type="dcterms:W3CDTF">2024-11-17T13:36:33Z</dcterms:modified>
</cp:coreProperties>
</file>